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15119350" cy="21383625"/>
  <p:notesSz cx="7772400" cy="100584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30" y="-19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4825"/>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4402138" y="0"/>
            <a:ext cx="3368675" cy="504825"/>
          </a:xfrm>
          <a:prstGeom prst="rect">
            <a:avLst/>
          </a:prstGeom>
        </p:spPr>
        <p:txBody>
          <a:bodyPr vert="horz" lIns="91440" tIns="45720" rIns="91440" bIns="45720" rtlCol="0"/>
          <a:lstStyle>
            <a:lvl1pPr algn="r">
              <a:defRPr sz="1200"/>
            </a:lvl1pPr>
          </a:lstStyle>
          <a:p>
            <a:fld id="{DAD502B0-ACD5-456A-BF15-7B28B5674173}" type="datetimeFigureOut">
              <a:rPr lang="tr-TR" smtClean="0"/>
              <a:t>19.06.2021</a:t>
            </a:fld>
            <a:endParaRPr lang="tr-TR"/>
          </a:p>
        </p:txBody>
      </p:sp>
      <p:sp>
        <p:nvSpPr>
          <p:cNvPr id="4" name="Slide Image Placeholder 3"/>
          <p:cNvSpPr>
            <a:spLocks noGrp="1" noRot="1" noChangeAspect="1"/>
          </p:cNvSpPr>
          <p:nvPr>
            <p:ph type="sldImg" idx="2"/>
          </p:nvPr>
        </p:nvSpPr>
        <p:spPr>
          <a:xfrm>
            <a:off x="2686050" y="1257300"/>
            <a:ext cx="2400300" cy="3394075"/>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777875" y="4840288"/>
            <a:ext cx="6216650" cy="39608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9553575"/>
            <a:ext cx="3368675" cy="504825"/>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4402138" y="9553575"/>
            <a:ext cx="3368675" cy="504825"/>
          </a:xfrm>
          <a:prstGeom prst="rect">
            <a:avLst/>
          </a:prstGeom>
        </p:spPr>
        <p:txBody>
          <a:bodyPr vert="horz" lIns="91440" tIns="45720" rIns="91440" bIns="45720" rtlCol="0" anchor="b"/>
          <a:lstStyle>
            <a:lvl1pPr algn="r">
              <a:defRPr sz="1200"/>
            </a:lvl1pPr>
          </a:lstStyle>
          <a:p>
            <a:fld id="{CD5CFC75-CD4D-4C4D-8AFA-F48260408282}" type="slidenum">
              <a:rPr lang="tr-TR" smtClean="0"/>
              <a:t>‹#›</a:t>
            </a:fld>
            <a:endParaRPr lang="tr-TR"/>
          </a:p>
        </p:txBody>
      </p:sp>
    </p:spTree>
    <p:extLst>
      <p:ext uri="{BB962C8B-B14F-4D97-AF65-F5344CB8AC3E}">
        <p14:creationId xmlns:p14="http://schemas.microsoft.com/office/powerpoint/2010/main" val="1248636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CD5CFC75-CD4D-4C4D-8AFA-F48260408282}" type="slidenum">
              <a:rPr lang="tr-TR" smtClean="0"/>
              <a:t>1</a:t>
            </a:fld>
            <a:endParaRPr lang="tr-TR"/>
          </a:p>
        </p:txBody>
      </p:sp>
    </p:spTree>
    <p:extLst>
      <p:ext uri="{BB962C8B-B14F-4D97-AF65-F5344CB8AC3E}">
        <p14:creationId xmlns:p14="http://schemas.microsoft.com/office/powerpoint/2010/main" val="2298528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27" name="PlaceHolder 2"/>
          <p:cNvSpPr>
            <a:spLocks noGrp="1"/>
          </p:cNvSpPr>
          <p:nvPr>
            <p:ph type="body"/>
          </p:nvPr>
        </p:nvSpPr>
        <p:spPr>
          <a:xfrm>
            <a:off x="1079640" y="5195160"/>
            <a:ext cx="12959640" cy="5716440"/>
          </a:xfrm>
          <a:prstGeom prst="rect">
            <a:avLst/>
          </a:prstGeom>
        </p:spPr>
        <p:txBody>
          <a:bodyPr wrap="none" lIns="0" tIns="0" rIns="0" bIns="0"/>
          <a:lstStyle/>
          <a:p>
            <a:endParaRPr/>
          </a:p>
        </p:txBody>
      </p:sp>
      <p:sp>
        <p:nvSpPr>
          <p:cNvPr id="28" name="PlaceHolder 3"/>
          <p:cNvSpPr>
            <a:spLocks noGrp="1"/>
          </p:cNvSpPr>
          <p:nvPr>
            <p:ph type="body"/>
          </p:nvPr>
        </p:nvSpPr>
        <p:spPr>
          <a:xfrm>
            <a:off x="1079640" y="11454840"/>
            <a:ext cx="12959640" cy="5716440"/>
          </a:xfrm>
          <a:prstGeom prst="rect">
            <a:avLst/>
          </a:prstGeom>
        </p:spPr>
        <p:txBody>
          <a:bodyPr wrap="none"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30"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31"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32" name="PlaceHolder 4"/>
          <p:cNvSpPr>
            <a:spLocks noGrp="1"/>
          </p:cNvSpPr>
          <p:nvPr>
            <p:ph type="body"/>
          </p:nvPr>
        </p:nvSpPr>
        <p:spPr>
          <a:xfrm>
            <a:off x="7720200" y="11454840"/>
            <a:ext cx="6324120" cy="5716440"/>
          </a:xfrm>
          <a:prstGeom prst="rect">
            <a:avLst/>
          </a:prstGeom>
        </p:spPr>
        <p:txBody>
          <a:bodyPr wrap="none" lIns="0" tIns="0" rIns="0" bIns="0"/>
          <a:lstStyle/>
          <a:p>
            <a:endParaRPr/>
          </a:p>
        </p:txBody>
      </p:sp>
      <p:sp>
        <p:nvSpPr>
          <p:cNvPr id="33" name="PlaceHolder 5"/>
          <p:cNvSpPr>
            <a:spLocks noGrp="1"/>
          </p:cNvSpPr>
          <p:nvPr>
            <p:ph type="body"/>
          </p:nvPr>
        </p:nvSpPr>
        <p:spPr>
          <a:xfrm>
            <a:off x="1079640" y="11454840"/>
            <a:ext cx="6324120" cy="5716440"/>
          </a:xfrm>
          <a:prstGeom prst="rect">
            <a:avLst/>
          </a:prstGeom>
        </p:spPr>
        <p:txBody>
          <a:bodyPr wrap="none"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35"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36"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6" name="PlaceHolder 2"/>
          <p:cNvSpPr>
            <a:spLocks noGrp="1"/>
          </p:cNvSpPr>
          <p:nvPr>
            <p:ph type="subTitle"/>
          </p:nvPr>
        </p:nvSpPr>
        <p:spPr>
          <a:xfrm>
            <a:off x="1079640" y="5195160"/>
            <a:ext cx="12959640" cy="11985480"/>
          </a:xfrm>
          <a:prstGeom prst="rect">
            <a:avLst/>
          </a:prstGeom>
        </p:spPr>
        <p:txBody>
          <a:bodyPr wrap="none"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8" name="PlaceHolder 2"/>
          <p:cNvSpPr>
            <a:spLocks noGrp="1"/>
          </p:cNvSpPr>
          <p:nvPr>
            <p:ph type="body"/>
          </p:nvPr>
        </p:nvSpPr>
        <p:spPr>
          <a:xfrm>
            <a:off x="1079640" y="5195160"/>
            <a:ext cx="12959640" cy="11985120"/>
          </a:xfrm>
          <a:prstGeom prst="rect">
            <a:avLst/>
          </a:prstGeom>
        </p:spPr>
        <p:txBody>
          <a:bodyPr wrap="none"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0" name="PlaceHolder 2"/>
          <p:cNvSpPr>
            <a:spLocks noGrp="1"/>
          </p:cNvSpPr>
          <p:nvPr>
            <p:ph type="body"/>
          </p:nvPr>
        </p:nvSpPr>
        <p:spPr>
          <a:xfrm>
            <a:off x="1079640" y="5195160"/>
            <a:ext cx="6324120" cy="11985120"/>
          </a:xfrm>
          <a:prstGeom prst="rect">
            <a:avLst/>
          </a:prstGeom>
        </p:spPr>
        <p:txBody>
          <a:bodyPr wrap="none" lIns="0" tIns="0" rIns="0" bIns="0"/>
          <a:lstStyle/>
          <a:p>
            <a:endParaRPr/>
          </a:p>
        </p:txBody>
      </p:sp>
      <p:sp>
        <p:nvSpPr>
          <p:cNvPr id="11" name="PlaceHolder 3"/>
          <p:cNvSpPr>
            <a:spLocks noGrp="1"/>
          </p:cNvSpPr>
          <p:nvPr>
            <p:ph type="body"/>
          </p:nvPr>
        </p:nvSpPr>
        <p:spPr>
          <a:xfrm>
            <a:off x="7720200" y="5195160"/>
            <a:ext cx="6324120" cy="11985120"/>
          </a:xfrm>
          <a:prstGeom prst="rect">
            <a:avLst/>
          </a:prstGeom>
        </p:spPr>
        <p:txBody>
          <a:bodyPr wrap="none"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079640" y="1182960"/>
            <a:ext cx="12959640" cy="15997320"/>
          </a:xfrm>
          <a:prstGeom prst="rect">
            <a:avLst/>
          </a:prstGeom>
        </p:spPr>
        <p:txBody>
          <a:bodyPr wrap="none"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5"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16" name="PlaceHolder 3"/>
          <p:cNvSpPr>
            <a:spLocks noGrp="1"/>
          </p:cNvSpPr>
          <p:nvPr>
            <p:ph type="body"/>
          </p:nvPr>
        </p:nvSpPr>
        <p:spPr>
          <a:xfrm>
            <a:off x="1079640" y="11454840"/>
            <a:ext cx="6324120" cy="5716440"/>
          </a:xfrm>
          <a:prstGeom prst="rect">
            <a:avLst/>
          </a:prstGeom>
        </p:spPr>
        <p:txBody>
          <a:bodyPr wrap="none" lIns="0" tIns="0" rIns="0" bIns="0"/>
          <a:lstStyle/>
          <a:p>
            <a:endParaRPr/>
          </a:p>
        </p:txBody>
      </p:sp>
      <p:sp>
        <p:nvSpPr>
          <p:cNvPr id="17" name="PlaceHolder 4"/>
          <p:cNvSpPr>
            <a:spLocks noGrp="1"/>
          </p:cNvSpPr>
          <p:nvPr>
            <p:ph type="body"/>
          </p:nvPr>
        </p:nvSpPr>
        <p:spPr>
          <a:xfrm>
            <a:off x="7720200" y="5195160"/>
            <a:ext cx="6324120" cy="11985120"/>
          </a:xfrm>
          <a:prstGeom prst="rect">
            <a:avLst/>
          </a:prstGeom>
        </p:spPr>
        <p:txBody>
          <a:bodyPr wrap="none"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19" name="PlaceHolder 2"/>
          <p:cNvSpPr>
            <a:spLocks noGrp="1"/>
          </p:cNvSpPr>
          <p:nvPr>
            <p:ph type="body"/>
          </p:nvPr>
        </p:nvSpPr>
        <p:spPr>
          <a:xfrm>
            <a:off x="1079640" y="5195160"/>
            <a:ext cx="6324120" cy="11985120"/>
          </a:xfrm>
          <a:prstGeom prst="rect">
            <a:avLst/>
          </a:prstGeom>
        </p:spPr>
        <p:txBody>
          <a:bodyPr wrap="none" lIns="0" tIns="0" rIns="0" bIns="0"/>
          <a:lstStyle/>
          <a:p>
            <a:endParaRPr/>
          </a:p>
        </p:txBody>
      </p:sp>
      <p:sp>
        <p:nvSpPr>
          <p:cNvPr id="20"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21" name="PlaceHolder 4"/>
          <p:cNvSpPr>
            <a:spLocks noGrp="1"/>
          </p:cNvSpPr>
          <p:nvPr>
            <p:ph type="body"/>
          </p:nvPr>
        </p:nvSpPr>
        <p:spPr>
          <a:xfrm>
            <a:off x="7720200" y="11454840"/>
            <a:ext cx="6324120" cy="5716440"/>
          </a:xfrm>
          <a:prstGeom prst="rect">
            <a:avLst/>
          </a:prstGeom>
        </p:spPr>
        <p:txBody>
          <a:bodyPr wrap="none"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079640" y="1182960"/>
            <a:ext cx="12959640" cy="3450240"/>
          </a:xfrm>
          <a:prstGeom prst="rect">
            <a:avLst/>
          </a:prstGeom>
        </p:spPr>
        <p:txBody>
          <a:bodyPr wrap="none" lIns="0" tIns="0" rIns="0" bIns="0" anchor="ctr"/>
          <a:lstStyle/>
          <a:p>
            <a:pPr algn="ctr"/>
            <a:endParaRPr/>
          </a:p>
        </p:txBody>
      </p:sp>
      <p:sp>
        <p:nvSpPr>
          <p:cNvPr id="23" name="PlaceHolder 2"/>
          <p:cNvSpPr>
            <a:spLocks noGrp="1"/>
          </p:cNvSpPr>
          <p:nvPr>
            <p:ph type="body"/>
          </p:nvPr>
        </p:nvSpPr>
        <p:spPr>
          <a:xfrm>
            <a:off x="1079640" y="5195160"/>
            <a:ext cx="6324120" cy="5716440"/>
          </a:xfrm>
          <a:prstGeom prst="rect">
            <a:avLst/>
          </a:prstGeom>
        </p:spPr>
        <p:txBody>
          <a:bodyPr wrap="none" lIns="0" tIns="0" rIns="0" bIns="0"/>
          <a:lstStyle/>
          <a:p>
            <a:endParaRPr/>
          </a:p>
        </p:txBody>
      </p:sp>
      <p:sp>
        <p:nvSpPr>
          <p:cNvPr id="24" name="PlaceHolder 3"/>
          <p:cNvSpPr>
            <a:spLocks noGrp="1"/>
          </p:cNvSpPr>
          <p:nvPr>
            <p:ph type="body"/>
          </p:nvPr>
        </p:nvSpPr>
        <p:spPr>
          <a:xfrm>
            <a:off x="7720200" y="5195160"/>
            <a:ext cx="6324120" cy="5716440"/>
          </a:xfrm>
          <a:prstGeom prst="rect">
            <a:avLst/>
          </a:prstGeom>
        </p:spPr>
        <p:txBody>
          <a:bodyPr wrap="none" lIns="0" tIns="0" rIns="0" bIns="0"/>
          <a:lstStyle/>
          <a:p>
            <a:endParaRPr/>
          </a:p>
        </p:txBody>
      </p:sp>
      <p:sp>
        <p:nvSpPr>
          <p:cNvPr id="25" name="PlaceHolder 4"/>
          <p:cNvSpPr>
            <a:spLocks noGrp="1"/>
          </p:cNvSpPr>
          <p:nvPr>
            <p:ph type="body"/>
          </p:nvPr>
        </p:nvSpPr>
        <p:spPr>
          <a:xfrm>
            <a:off x="1079640" y="11454840"/>
            <a:ext cx="12959640" cy="5716440"/>
          </a:xfrm>
          <a:prstGeom prst="rect">
            <a:avLst/>
          </a:prstGeom>
        </p:spPr>
        <p:txBody>
          <a:bodyPr wrap="none"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a:spLocks noGrp="1"/>
          </p:cNvSpPr>
          <p:nvPr>
            <p:ph type="title"/>
          </p:nvPr>
        </p:nvSpPr>
        <p:spPr>
          <a:xfrm>
            <a:off x="1079640" y="1182960"/>
            <a:ext cx="12959640" cy="3449880"/>
          </a:xfrm>
          <a:prstGeom prst="rect">
            <a:avLst/>
          </a:prstGeom>
        </p:spPr>
        <p:txBody>
          <a:bodyPr wrap="none" lIns="0" tIns="0" rIns="0" bIns="0" anchor="ctr"/>
          <a:lstStyle/>
          <a:p>
            <a:pPr algn="ctr"/>
            <a:r>
              <a:rPr lang="en-US"/>
              <a:t>Click to edit the title text format</a:t>
            </a:r>
            <a:endParaRPr/>
          </a:p>
        </p:txBody>
      </p:sp>
      <p:sp>
        <p:nvSpPr>
          <p:cNvPr id="6" name="PlaceHolder 2"/>
          <p:cNvSpPr>
            <a:spLocks noGrp="1"/>
          </p:cNvSpPr>
          <p:nvPr>
            <p:ph type="body"/>
          </p:nvPr>
        </p:nvSpPr>
        <p:spPr>
          <a:xfrm>
            <a:off x="1079640" y="5195160"/>
            <a:ext cx="12959640" cy="11985120"/>
          </a:xfrm>
          <a:prstGeom prst="rect">
            <a:avLst/>
          </a:prstGeom>
        </p:spPr>
        <p:txBody>
          <a:bodyPr wrap="none" lIns="0" tIns="0" rIns="0" bIns="0"/>
          <a:lstStyle/>
          <a:p>
            <a:pPr>
              <a:buSzPct val="25000"/>
              <a:buFont typeface="StarSymbol"/>
              <a:buChar char=""/>
            </a:pPr>
            <a:r>
              <a:rPr lang="en-US"/>
              <a:t>Click to edit the outline text format</a:t>
            </a:r>
            <a:endParaRPr/>
          </a:p>
          <a:p>
            <a:pPr lvl="1">
              <a:buSzPct val="25000"/>
              <a:buFont typeface="StarSymbol"/>
              <a:buChar char=""/>
            </a:pPr>
            <a:r>
              <a:rPr lang="en-US"/>
              <a:t>Second Outline Level</a:t>
            </a:r>
            <a:endParaRPr/>
          </a:p>
          <a:p>
            <a:pPr lvl="2">
              <a:buSzPct val="25000"/>
              <a:buFont typeface="StarSymbol"/>
              <a:buChar char=""/>
            </a:pPr>
            <a:r>
              <a:rPr lang="en-US"/>
              <a:t>Third Outline Level</a:t>
            </a:r>
            <a:endParaRPr/>
          </a:p>
          <a:p>
            <a:pPr lvl="3">
              <a:buSzPct val="25000"/>
              <a:buFont typeface="StarSymbol"/>
              <a:buChar char=""/>
            </a:pPr>
            <a:r>
              <a:rPr lang="en-US"/>
              <a:t>Fourth Outline Level</a:t>
            </a:r>
            <a:endParaRPr/>
          </a:p>
          <a:p>
            <a:pPr lvl="4">
              <a:buSzPct val="25000"/>
              <a:buFont typeface="StarSymbol"/>
              <a:buChar char=""/>
            </a:pPr>
            <a:r>
              <a:rPr lang="en-US"/>
              <a:t>Fifth Outline Level</a:t>
            </a:r>
            <a:endParaRPr/>
          </a:p>
          <a:p>
            <a:pPr lvl="5">
              <a:buSzPct val="25000"/>
              <a:buFont typeface="StarSymbol"/>
              <a:buChar char=""/>
            </a:pPr>
            <a:r>
              <a:rPr lang="en-US"/>
              <a:t>Sixth Outline Level</a:t>
            </a:r>
            <a:endParaRPr/>
          </a:p>
          <a:p>
            <a:pPr lvl="6">
              <a:buSzPct val="25000"/>
              <a:buFont typeface="StarSymbol"/>
              <a:buChar char=""/>
            </a:pPr>
            <a:r>
              <a:rPr lang="en-US"/>
              <a:t>Seventh Outline Level</a:t>
            </a:r>
            <a:endParaRPr/>
          </a:p>
        </p:txBody>
      </p:sp>
      <p:sp>
        <p:nvSpPr>
          <p:cNvPr id="2" name="PlaceHolder 3"/>
          <p:cNvSpPr>
            <a:spLocks noGrp="1"/>
          </p:cNvSpPr>
          <p:nvPr>
            <p:ph type="dt"/>
          </p:nvPr>
        </p:nvSpPr>
        <p:spPr>
          <a:xfrm>
            <a:off x="1079640" y="19184400"/>
            <a:ext cx="3354840" cy="1424880"/>
          </a:xfrm>
          <a:prstGeom prst="rect">
            <a:avLst/>
          </a:prstGeom>
        </p:spPr>
        <p:txBody>
          <a:bodyPr wrap="none" lIns="0" tIns="0" rIns="0" bIns="0"/>
          <a:lstStyle/>
          <a:p>
            <a:r>
              <a:rPr lang="en-US" sz="1400"/>
              <a:t>&lt;date/time&gt;</a:t>
            </a:r>
            <a:endParaRPr/>
          </a:p>
        </p:txBody>
      </p:sp>
      <p:sp>
        <p:nvSpPr>
          <p:cNvPr id="3" name="PlaceHolder 4"/>
          <p:cNvSpPr>
            <a:spLocks noGrp="1"/>
          </p:cNvSpPr>
          <p:nvPr>
            <p:ph type="ftr"/>
          </p:nvPr>
        </p:nvSpPr>
        <p:spPr>
          <a:xfrm>
            <a:off x="5284440" y="19184400"/>
            <a:ext cx="4564080" cy="1424880"/>
          </a:xfrm>
          <a:prstGeom prst="rect">
            <a:avLst/>
          </a:prstGeom>
        </p:spPr>
        <p:txBody>
          <a:bodyPr wrap="none" lIns="0" tIns="0" rIns="0" bIns="0"/>
          <a:lstStyle/>
          <a:p>
            <a:pPr algn="ctr"/>
            <a:r>
              <a:rPr lang="en-US" sz="1400"/>
              <a:t>&lt;footer&gt;</a:t>
            </a:r>
            <a:endParaRPr/>
          </a:p>
        </p:txBody>
      </p:sp>
      <p:sp>
        <p:nvSpPr>
          <p:cNvPr id="4" name="PlaceHolder 5"/>
          <p:cNvSpPr>
            <a:spLocks noGrp="1"/>
          </p:cNvSpPr>
          <p:nvPr>
            <p:ph type="sldNum"/>
          </p:nvPr>
        </p:nvSpPr>
        <p:spPr>
          <a:xfrm>
            <a:off x="10684440" y="19184400"/>
            <a:ext cx="3354840" cy="1424880"/>
          </a:xfrm>
          <a:prstGeom prst="rect">
            <a:avLst/>
          </a:prstGeom>
        </p:spPr>
        <p:txBody>
          <a:bodyPr wrap="none" lIns="0" tIns="0" rIns="0" bIns="0"/>
          <a:lstStyle/>
          <a:p>
            <a:pPr algn="r"/>
            <a:fld id="{26E22631-9A9D-45B6-B1D0-1BDAC3C9CBF9}" type="slidenum">
              <a:rPr lang="en-US" sz="1400"/>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e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
        <p:cNvGrpSpPr/>
        <p:nvPr/>
      </p:nvGrpSpPr>
      <p:grpSpPr>
        <a:xfrm>
          <a:off x="0" y="0"/>
          <a:ext cx="0" cy="0"/>
          <a:chOff x="0" y="0"/>
          <a:chExt cx="0" cy="0"/>
        </a:xfrm>
      </p:grpSpPr>
      <p:sp>
        <p:nvSpPr>
          <p:cNvPr id="37" name="CustomShape 1"/>
          <p:cNvSpPr/>
          <p:nvPr/>
        </p:nvSpPr>
        <p:spPr>
          <a:xfrm>
            <a:off x="360000" y="360000"/>
            <a:ext cx="14400000" cy="3240000"/>
          </a:xfrm>
          <a:prstGeom prst="rect">
            <a:avLst/>
          </a:prstGeom>
          <a:solidFill>
            <a:srgbClr val="E6E6E6"/>
          </a:solidFill>
          <a:ln>
            <a:solidFill>
              <a:srgbClr val="C5000B"/>
            </a:solidFill>
          </a:ln>
        </p:spPr>
        <p:txBody>
          <a:bodyPr wrap="none" lIns="90000" tIns="45000" rIns="90000" bIns="45000" anchor="ctr"/>
          <a:lstStyle/>
          <a:p>
            <a:pPr algn="ctr"/>
            <a:r>
              <a:rPr lang="tr-TR" sz="3600" b="1" dirty="0">
                <a:solidFill>
                  <a:srgbClr val="C5000B"/>
                </a:solidFill>
                <a:latin typeface="Ubuntu"/>
              </a:rPr>
              <a:t>MOBILE SCHOOL MANAGEMENT SYSTEM</a:t>
            </a:r>
            <a:endParaRPr dirty="0"/>
          </a:p>
          <a:p>
            <a:pPr algn="ctr"/>
            <a:endParaRPr dirty="0"/>
          </a:p>
          <a:p>
            <a:pPr algn="ctr"/>
            <a:r>
              <a:rPr lang="tr-TR" sz="3000" dirty="0">
                <a:latin typeface="Ubuntu"/>
              </a:rPr>
              <a:t>Dr.Öğr.Üyesi Murat SARAN</a:t>
            </a:r>
            <a:endParaRPr dirty="0"/>
          </a:p>
          <a:p>
            <a:pPr algn="ctr"/>
            <a:r>
              <a:rPr lang="tr-TR" sz="3000" dirty="0">
                <a:latin typeface="Ubuntu"/>
              </a:rPr>
              <a:t>Oğuz GÜL – Burak GÜNEŞ </a:t>
            </a:r>
            <a:endParaRPr lang="en-US" sz="3000" dirty="0">
              <a:latin typeface="Ubuntu"/>
            </a:endParaRPr>
          </a:p>
          <a:p>
            <a:pPr algn="ctr"/>
            <a:r>
              <a:rPr lang="tr-TR" sz="3000" dirty="0">
                <a:latin typeface="Ubuntu"/>
              </a:rPr>
              <a:t> Furkan TÜRKMEN  – Murat ŞANLISAVAŞ </a:t>
            </a:r>
            <a:endParaRPr dirty="0"/>
          </a:p>
          <a:p>
            <a:pPr algn="ctr"/>
            <a:endParaRPr dirty="0"/>
          </a:p>
          <a:p>
            <a:pPr algn="ctr"/>
            <a:r>
              <a:rPr lang="en-US" sz="3000" b="1" dirty="0" err="1">
                <a:solidFill>
                  <a:srgbClr val="C5000B"/>
                </a:solidFill>
                <a:latin typeface="Ubuntu"/>
              </a:rPr>
              <a:t>Çankaya</a:t>
            </a:r>
            <a:r>
              <a:rPr lang="en-US" sz="3000" b="1" dirty="0">
                <a:solidFill>
                  <a:srgbClr val="C5000B"/>
                </a:solidFill>
                <a:latin typeface="Ubuntu"/>
              </a:rPr>
              <a:t> University, Department of Computer Engineering</a:t>
            </a:r>
            <a:endParaRPr dirty="0"/>
          </a:p>
        </p:txBody>
      </p:sp>
      <p:pic>
        <p:nvPicPr>
          <p:cNvPr id="38" name="Picture 37"/>
          <p:cNvPicPr/>
          <p:nvPr/>
        </p:nvPicPr>
        <p:blipFill>
          <a:blip r:embed="rId3"/>
          <a:stretch>
            <a:fillRect/>
          </a:stretch>
        </p:blipFill>
        <p:spPr>
          <a:xfrm>
            <a:off x="576001" y="576000"/>
            <a:ext cx="1718336" cy="2160000"/>
          </a:xfrm>
          <a:prstGeom prst="rect">
            <a:avLst/>
          </a:prstGeom>
        </p:spPr>
      </p:pic>
      <p:pic>
        <p:nvPicPr>
          <p:cNvPr id="39" name="Picture 38"/>
          <p:cNvPicPr/>
          <p:nvPr/>
        </p:nvPicPr>
        <p:blipFill>
          <a:blip r:embed="rId4"/>
          <a:stretch>
            <a:fillRect/>
          </a:stretch>
        </p:blipFill>
        <p:spPr>
          <a:xfrm>
            <a:off x="12825663" y="576000"/>
            <a:ext cx="1718336" cy="2160000"/>
          </a:xfrm>
          <a:prstGeom prst="rect">
            <a:avLst/>
          </a:prstGeom>
        </p:spPr>
      </p:pic>
      <p:sp>
        <p:nvSpPr>
          <p:cNvPr id="40" name="CustomShape 2"/>
          <p:cNvSpPr/>
          <p:nvPr/>
        </p:nvSpPr>
        <p:spPr>
          <a:xfrm>
            <a:off x="360000" y="3960000"/>
            <a:ext cx="4572000" cy="5178600"/>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rPr>
              <a:t>Abstract</a:t>
            </a:r>
            <a:endParaRPr lang="tr-TR" sz="3000" b="1" dirty="0">
              <a:solidFill>
                <a:srgbClr val="C5000B"/>
              </a:solidFill>
            </a:endParaRPr>
          </a:p>
          <a:p>
            <a:pPr algn="ctr"/>
            <a:endParaRPr dirty="0"/>
          </a:p>
          <a:p>
            <a:pPr algn="just"/>
            <a:r>
              <a:rPr lang="en-US" sz="1800" b="0" i="0" u="none" strike="noStrike" dirty="0">
                <a:solidFill>
                  <a:srgbClr val="000000"/>
                </a:solidFill>
                <a:effectLst/>
                <a:latin typeface="Times New Roman" panose="02020603050405020304" pitchFamily="18" charset="0"/>
              </a:rPr>
              <a:t>In today's world the usage rate of mobile devices are constantly increasing in all kinds of educational areas. This report expresses the need for an application in such areas of education. This project will be named Mobile School Management System and its aim is to create a bridge between Educational Institutions and Student-Parent-Teacher-Administrative Employee. School Management System will be a mutual portal for students, parents, teachers, and IT personnel. The project will ease the process of communication with students, teachers and parents.</a:t>
            </a:r>
            <a:endParaRPr dirty="0"/>
          </a:p>
        </p:txBody>
      </p:sp>
      <p:sp>
        <p:nvSpPr>
          <p:cNvPr id="41" name="CustomShape 3"/>
          <p:cNvSpPr/>
          <p:nvPr/>
        </p:nvSpPr>
        <p:spPr>
          <a:xfrm>
            <a:off x="10206130" y="3983812"/>
            <a:ext cx="4692470" cy="7410633"/>
          </a:xfrm>
          <a:prstGeom prst="rect">
            <a:avLst/>
          </a:prstGeom>
          <a:solidFill>
            <a:srgbClr val="E6E6E6"/>
          </a:solidFill>
          <a:ln>
            <a:solidFill>
              <a:srgbClr val="C5000B"/>
            </a:solidFill>
          </a:ln>
        </p:spPr>
      </p:sp>
      <p:sp>
        <p:nvSpPr>
          <p:cNvPr id="42" name="CustomShape 4"/>
          <p:cNvSpPr/>
          <p:nvPr/>
        </p:nvSpPr>
        <p:spPr>
          <a:xfrm>
            <a:off x="286379" y="9598200"/>
            <a:ext cx="4644971" cy="4994100"/>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latin typeface="Ubuntu"/>
              </a:rPr>
              <a:t>Introduction</a:t>
            </a:r>
            <a:endParaRPr dirty="0"/>
          </a:p>
          <a:p>
            <a:endParaRPr dirty="0"/>
          </a:p>
          <a:p>
            <a:pPr algn="just"/>
            <a:r>
              <a:rPr lang="en-US" b="0" i="0" u="none" strike="noStrike" dirty="0">
                <a:solidFill>
                  <a:srgbClr val="000000"/>
                </a:solidFill>
                <a:effectLst/>
                <a:latin typeface="Times New Roman" panose="02020603050405020304" pitchFamily="18" charset="0"/>
              </a:rPr>
              <a:t>School Management System consists of three different project which are API(Data Layer), Management Interface, and School Portal. API is a bridge between data and its consumers and being protected by JWT Token and Role Management. Management Interface is the place where all the initialization happens. Everything in the database can be created from this interface. School portal is the place where students, parents and teachers meet. Information about lectures, exams, syllabus, announcements, absences, teachers and many more are on this project. Students, teachers and parents can message, share, inform from the system.</a:t>
            </a:r>
            <a:endParaRPr dirty="0"/>
          </a:p>
        </p:txBody>
      </p:sp>
      <p:sp>
        <p:nvSpPr>
          <p:cNvPr id="43" name="CustomShape 5"/>
          <p:cNvSpPr/>
          <p:nvPr/>
        </p:nvSpPr>
        <p:spPr>
          <a:xfrm>
            <a:off x="360000" y="15051900"/>
            <a:ext cx="4572000" cy="6095406"/>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latin typeface="Ubuntu"/>
              </a:rPr>
              <a:t>Solution</a:t>
            </a:r>
            <a:endParaRPr dirty="0"/>
          </a:p>
          <a:p>
            <a:pPr algn="just" rtl="0">
              <a:spcBef>
                <a:spcPts val="0"/>
              </a:spcBef>
              <a:spcAft>
                <a:spcPts val="0"/>
              </a:spcAft>
            </a:pPr>
            <a:r>
              <a:rPr lang="en-US" sz="1800" b="0" i="0" u="none" strike="noStrike" dirty="0">
                <a:solidFill>
                  <a:srgbClr val="000000"/>
                </a:solidFill>
                <a:effectLst/>
                <a:latin typeface="Times New Roman" panose="02020603050405020304" pitchFamily="18" charset="0"/>
              </a:rPr>
              <a:t>There are not many applications that handle school management like our project.</a:t>
            </a:r>
            <a:r>
              <a:rPr lang="tr-TR" sz="1800" b="0" i="0" u="none" strike="noStrike" dirty="0">
                <a:solidFill>
                  <a:srgbClr val="000000"/>
                </a:solidFill>
                <a:effectLst/>
                <a:latin typeface="Times New Roman" panose="02020603050405020304" pitchFamily="18" charset="0"/>
              </a:rPr>
              <a:t> </a:t>
            </a:r>
            <a:r>
              <a:rPr lang="en-US" sz="1800" b="0" i="0" u="none" strike="noStrike" dirty="0">
                <a:solidFill>
                  <a:srgbClr val="000000"/>
                </a:solidFill>
                <a:effectLst/>
                <a:latin typeface="Times New Roman" panose="02020603050405020304" pitchFamily="18" charset="0"/>
              </a:rPr>
              <a:t>In today's world the schools usually send information via S</a:t>
            </a:r>
            <a:r>
              <a:rPr lang="tr-TR" sz="1800" b="0" i="0" u="none" strike="noStrike" dirty="0">
                <a:solidFill>
                  <a:srgbClr val="000000"/>
                </a:solidFill>
                <a:effectLst/>
                <a:latin typeface="Times New Roman" panose="02020603050405020304" pitchFamily="18" charset="0"/>
              </a:rPr>
              <a:t>MS</a:t>
            </a:r>
            <a:r>
              <a:rPr lang="en-US" sz="1800" b="0" i="0" u="none" strike="noStrike" dirty="0">
                <a:solidFill>
                  <a:srgbClr val="000000"/>
                </a:solidFill>
                <a:effectLst/>
                <a:latin typeface="Times New Roman" panose="02020603050405020304" pitchFamily="18" charset="0"/>
              </a:rPr>
              <a:t> or E-mail services. These services are generally One-way. This means they are usually about an announcement and don't require any response from the receiver side. This makes the sender side wondering if the receiver even received that message or if they agree about what the message presents. Our goal is to create the bridge between the school's management and the end users just like teacher, student, parent. Users will be able to get every information they need from this application. For example, the parents will be able to check their child's attendance, exam notes, check news about the school or the class, get announcements, solve surveys about the school or the teacher, check their child's syllabus etc.</a:t>
            </a:r>
            <a:endParaRPr lang="en-US" b="0" dirty="0">
              <a:effectLst/>
            </a:endParaRPr>
          </a:p>
          <a:p>
            <a:br>
              <a:rPr lang="en-US" dirty="0"/>
            </a:br>
            <a:endParaRPr dirty="0"/>
          </a:p>
        </p:txBody>
      </p:sp>
      <p:sp>
        <p:nvSpPr>
          <p:cNvPr id="45" name="CustomShape 7"/>
          <p:cNvSpPr/>
          <p:nvPr/>
        </p:nvSpPr>
        <p:spPr>
          <a:xfrm>
            <a:off x="10206129" y="11513813"/>
            <a:ext cx="4692469" cy="4366693"/>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latin typeface="Ubuntu"/>
              </a:rPr>
              <a:t>Results &amp; Conclusion</a:t>
            </a:r>
            <a:endParaRPr dirty="0"/>
          </a:p>
          <a:p>
            <a:endParaRPr dirty="0"/>
          </a:p>
          <a:p>
            <a:pPr algn="just"/>
            <a:r>
              <a:rPr lang="en-US" sz="1200" dirty="0">
                <a:solidFill>
                  <a:srgbClr val="000000"/>
                </a:solidFill>
                <a:latin typeface="Ubuntu"/>
                <a:ea typeface="Times New Roman"/>
              </a:rPr>
              <a:t>At the start we have made ourselves a road map to follow through all the way to the end. First, we have built our database to cover every feature. After that we made our entities according to our design. Next, we made the API project. We programmed this project as generic as possible. After having a fully working REST API we were ready to consume the API. We built our second project Admin Interface. This project aimed to create, delete, list and edit every database element. Lastly, we built our last project School Portal where students, teachers and parents can interact with each other. We made this project as simple as possible. What we mean by simple is that all the information supposed to be seen by its users are on a single page and can be expanded into detailed forms. We have faced many difficulties securing our project. To secure the API we used JWT Token Authentication. To consume the API users needs to be validated by JWT tokens. Also, every user have their roles. We use these roles to decide if a user has permission to do CRUD operations. We have faced many difficulties through out the project and got over all of them. All these difficulties made us a lot experienced on the multi platform web applications.</a:t>
            </a:r>
            <a:endParaRPr sz="1200" dirty="0"/>
          </a:p>
        </p:txBody>
      </p:sp>
      <p:sp>
        <p:nvSpPr>
          <p:cNvPr id="46" name="CustomShape 8"/>
          <p:cNvSpPr/>
          <p:nvPr/>
        </p:nvSpPr>
        <p:spPr>
          <a:xfrm>
            <a:off x="10188000" y="15919476"/>
            <a:ext cx="4710598" cy="1644754"/>
          </a:xfrm>
          <a:prstGeom prst="rect">
            <a:avLst/>
          </a:prstGeom>
          <a:solidFill>
            <a:srgbClr val="E6E6E6"/>
          </a:solidFill>
          <a:ln>
            <a:solidFill>
              <a:srgbClr val="C5000B"/>
            </a:solidFill>
          </a:ln>
        </p:spPr>
        <p:txBody>
          <a:bodyPr lIns="90000" tIns="45000" rIns="90000" bIns="45000"/>
          <a:lstStyle/>
          <a:p>
            <a:pPr algn="ctr"/>
            <a:r>
              <a:rPr lang="en-US" sz="3000" b="1" dirty="0">
                <a:solidFill>
                  <a:srgbClr val="C5000B"/>
                </a:solidFill>
              </a:rPr>
              <a:t>Acknowledgement</a:t>
            </a:r>
            <a:endParaRPr dirty="0"/>
          </a:p>
          <a:p>
            <a:pPr algn="just"/>
            <a:endParaRPr dirty="0"/>
          </a:p>
          <a:p>
            <a:pPr algn="just"/>
            <a:r>
              <a:rPr lang="tr-TR" dirty="0">
                <a:solidFill>
                  <a:srgbClr val="000000"/>
                </a:solidFill>
                <a:latin typeface="Ubuntu"/>
                <a:ea typeface="Times New Roman"/>
              </a:rPr>
              <a:t>We thank our advisor Murat SARAN for asistance during the development of the project</a:t>
            </a:r>
            <a:r>
              <a:rPr lang="en-US" dirty="0">
                <a:solidFill>
                  <a:srgbClr val="000000"/>
                </a:solidFill>
                <a:latin typeface="Ubuntu"/>
                <a:ea typeface="Times New Roman"/>
              </a:rPr>
              <a:t>.</a:t>
            </a:r>
            <a:endParaRPr dirty="0"/>
          </a:p>
        </p:txBody>
      </p:sp>
      <p:sp>
        <p:nvSpPr>
          <p:cNvPr id="47" name="CustomShape 9"/>
          <p:cNvSpPr/>
          <p:nvPr/>
        </p:nvSpPr>
        <p:spPr>
          <a:xfrm>
            <a:off x="10188000" y="17671936"/>
            <a:ext cx="4710598" cy="3475369"/>
          </a:xfrm>
          <a:prstGeom prst="rect">
            <a:avLst/>
          </a:prstGeom>
          <a:solidFill>
            <a:srgbClr val="E6E6E6"/>
          </a:solidFill>
          <a:ln>
            <a:solidFill>
              <a:srgbClr val="C5000B"/>
            </a:solidFill>
          </a:ln>
        </p:spPr>
        <p:txBody>
          <a:bodyPr/>
          <a:lstStyle/>
          <a:p>
            <a:r>
              <a:rPr lang="en-US" sz="1800" b="1" dirty="0">
                <a:solidFill>
                  <a:srgbClr val="C5000B"/>
                </a:solidFill>
              </a:rPr>
              <a:t>	Figure 5 – Group Members</a:t>
            </a:r>
            <a:endParaRPr lang="en-US" dirty="0"/>
          </a:p>
        </p:txBody>
      </p:sp>
      <p:sp>
        <p:nvSpPr>
          <p:cNvPr id="50" name="CustomShape 10"/>
          <p:cNvSpPr/>
          <p:nvPr/>
        </p:nvSpPr>
        <p:spPr>
          <a:xfrm>
            <a:off x="5134103" y="3983812"/>
            <a:ext cx="4818784" cy="4722038"/>
          </a:xfrm>
          <a:prstGeom prst="rect">
            <a:avLst/>
          </a:prstGeom>
          <a:solidFill>
            <a:srgbClr val="E6E6E6"/>
          </a:solidFill>
          <a:ln>
            <a:solidFill>
              <a:srgbClr val="C5000B"/>
            </a:solidFill>
          </a:ln>
        </p:spPr>
        <p:txBody>
          <a:bodyPr/>
          <a:lstStyle/>
          <a:p>
            <a:endParaRPr lang="tr-TR" dirty="0"/>
          </a:p>
        </p:txBody>
      </p:sp>
      <p:sp>
        <p:nvSpPr>
          <p:cNvPr id="51" name="CustomShape 11"/>
          <p:cNvSpPr/>
          <p:nvPr/>
        </p:nvSpPr>
        <p:spPr>
          <a:xfrm>
            <a:off x="5136899" y="8896624"/>
            <a:ext cx="4818786" cy="4378748"/>
          </a:xfrm>
          <a:prstGeom prst="rect">
            <a:avLst/>
          </a:prstGeom>
          <a:solidFill>
            <a:srgbClr val="E6E6E6"/>
          </a:solidFill>
          <a:ln>
            <a:solidFill>
              <a:srgbClr val="C5000B"/>
            </a:solidFill>
          </a:ln>
        </p:spPr>
      </p:sp>
      <p:sp>
        <p:nvSpPr>
          <p:cNvPr id="58" name="TextShape 18"/>
          <p:cNvSpPr txBox="1"/>
          <p:nvPr/>
        </p:nvSpPr>
        <p:spPr>
          <a:xfrm>
            <a:off x="10470183" y="10942366"/>
            <a:ext cx="2355480" cy="346320"/>
          </a:xfrm>
          <a:prstGeom prst="rect">
            <a:avLst/>
          </a:prstGeom>
        </p:spPr>
        <p:txBody>
          <a:bodyPr wrap="none" lIns="90000" tIns="45000" rIns="90000" bIns="45000"/>
          <a:lstStyle/>
          <a:p>
            <a:r>
              <a:rPr lang="en-US" b="1" dirty="0">
                <a:solidFill>
                  <a:srgbClr val="C5000B"/>
                </a:solidFill>
              </a:rPr>
              <a:t>Figure 5 – Finished Web Admin Side</a:t>
            </a:r>
            <a:endParaRPr dirty="0"/>
          </a:p>
        </p:txBody>
      </p:sp>
      <p:sp>
        <p:nvSpPr>
          <p:cNvPr id="92" name="TextShape 52"/>
          <p:cNvSpPr txBox="1"/>
          <p:nvPr/>
        </p:nvSpPr>
        <p:spPr>
          <a:xfrm>
            <a:off x="6247650" y="8167672"/>
            <a:ext cx="2585520" cy="373680"/>
          </a:xfrm>
          <a:prstGeom prst="rect">
            <a:avLst/>
          </a:prstGeom>
        </p:spPr>
        <p:txBody>
          <a:bodyPr wrap="none" lIns="90000" tIns="45000" rIns="90000" bIns="45000"/>
          <a:lstStyle/>
          <a:p>
            <a:r>
              <a:rPr lang="en-US" sz="2000" b="1" dirty="0">
                <a:solidFill>
                  <a:srgbClr val="C5000B"/>
                </a:solidFill>
              </a:rPr>
              <a:t>Figure 1 – Database</a:t>
            </a:r>
            <a:endParaRPr dirty="0"/>
          </a:p>
        </p:txBody>
      </p:sp>
      <p:sp>
        <p:nvSpPr>
          <p:cNvPr id="93" name="TextShape 53"/>
          <p:cNvSpPr txBox="1"/>
          <p:nvPr/>
        </p:nvSpPr>
        <p:spPr>
          <a:xfrm>
            <a:off x="5573208" y="12828652"/>
            <a:ext cx="4018940" cy="374119"/>
          </a:xfrm>
          <a:prstGeom prst="rect">
            <a:avLst/>
          </a:prstGeom>
        </p:spPr>
        <p:txBody>
          <a:bodyPr wrap="none" lIns="90000" tIns="45000" rIns="90000" bIns="45000"/>
          <a:lstStyle/>
          <a:p>
            <a:r>
              <a:rPr lang="en-US" sz="2000" b="1" dirty="0">
                <a:solidFill>
                  <a:srgbClr val="C5000B"/>
                </a:solidFill>
              </a:rPr>
              <a:t>Figure 2 – Finished Web API</a:t>
            </a:r>
            <a:endParaRPr dirty="0"/>
          </a:p>
        </p:txBody>
      </p:sp>
      <p:sp>
        <p:nvSpPr>
          <p:cNvPr id="112" name="CustomShape 72"/>
          <p:cNvSpPr/>
          <p:nvPr/>
        </p:nvSpPr>
        <p:spPr>
          <a:xfrm>
            <a:off x="5134103" y="17564231"/>
            <a:ext cx="4845565" cy="3583076"/>
          </a:xfrm>
          <a:prstGeom prst="rect">
            <a:avLst/>
          </a:prstGeom>
          <a:solidFill>
            <a:srgbClr val="E6E6E6"/>
          </a:solidFill>
          <a:ln>
            <a:solidFill>
              <a:srgbClr val="C5000B"/>
            </a:solidFill>
          </a:ln>
        </p:spPr>
        <p:txBody>
          <a:bodyPr wrap="none" lIns="90000" tIns="45000" rIns="90000" bIns="45000" anchor="ctr"/>
          <a:lstStyle/>
          <a:p>
            <a:pPr algn="ctr"/>
            <a:endParaRPr lang="en-150" dirty="0"/>
          </a:p>
        </p:txBody>
      </p:sp>
      <p:sp>
        <p:nvSpPr>
          <p:cNvPr id="114" name="CustomShape 11">
            <a:extLst>
              <a:ext uri="{FF2B5EF4-FFF2-40B4-BE49-F238E27FC236}">
                <a16:creationId xmlns:a16="http://schemas.microsoft.com/office/drawing/2014/main" id="{D4036165-0B22-4B0B-B5C7-B351DFD75FF0}"/>
              </a:ext>
            </a:extLst>
          </p:cNvPr>
          <p:cNvSpPr/>
          <p:nvPr/>
        </p:nvSpPr>
        <p:spPr>
          <a:xfrm>
            <a:off x="5147492" y="13401702"/>
            <a:ext cx="4818785" cy="3954385"/>
          </a:xfrm>
          <a:prstGeom prst="rect">
            <a:avLst/>
          </a:prstGeom>
          <a:solidFill>
            <a:srgbClr val="E6E6E6"/>
          </a:solidFill>
          <a:ln>
            <a:solidFill>
              <a:srgbClr val="C5000B"/>
            </a:solidFill>
          </a:ln>
        </p:spPr>
      </p:sp>
      <p:sp>
        <p:nvSpPr>
          <p:cNvPr id="115" name="TextShape 53">
            <a:extLst>
              <a:ext uri="{FF2B5EF4-FFF2-40B4-BE49-F238E27FC236}">
                <a16:creationId xmlns:a16="http://schemas.microsoft.com/office/drawing/2014/main" id="{CCCED4E6-FE2F-4725-ABF0-4859F6A1EF45}"/>
              </a:ext>
            </a:extLst>
          </p:cNvPr>
          <p:cNvSpPr txBox="1"/>
          <p:nvPr/>
        </p:nvSpPr>
        <p:spPr>
          <a:xfrm>
            <a:off x="5569283" y="16945686"/>
            <a:ext cx="3942254" cy="452340"/>
          </a:xfrm>
          <a:prstGeom prst="rect">
            <a:avLst/>
          </a:prstGeom>
        </p:spPr>
        <p:txBody>
          <a:bodyPr wrap="none" lIns="90000" tIns="45000" rIns="90000" bIns="45000"/>
          <a:lstStyle/>
          <a:p>
            <a:r>
              <a:rPr lang="en-US" sz="2000" b="1" dirty="0">
                <a:solidFill>
                  <a:srgbClr val="C5000B"/>
                </a:solidFill>
              </a:rPr>
              <a:t>Figure 3 – Finished Web User Side</a:t>
            </a:r>
            <a:endParaRPr dirty="0"/>
          </a:p>
        </p:txBody>
      </p:sp>
      <p:pic>
        <p:nvPicPr>
          <p:cNvPr id="12" name="Picture 11">
            <a:extLst>
              <a:ext uri="{FF2B5EF4-FFF2-40B4-BE49-F238E27FC236}">
                <a16:creationId xmlns:a16="http://schemas.microsoft.com/office/drawing/2014/main" id="{E77C34C0-1254-449B-AE0E-35C9782C95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11336" y="13513201"/>
            <a:ext cx="4514158" cy="3359507"/>
          </a:xfrm>
          <a:prstGeom prst="rect">
            <a:avLst/>
          </a:prstGeom>
        </p:spPr>
      </p:pic>
      <p:pic>
        <p:nvPicPr>
          <p:cNvPr id="1026" name="Picture 2">
            <a:extLst>
              <a:ext uri="{FF2B5EF4-FFF2-40B4-BE49-F238E27FC236}">
                <a16:creationId xmlns:a16="http://schemas.microsoft.com/office/drawing/2014/main" id="{1079690F-BC0F-40BD-99CD-AD1909C5AFA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31009" y="19051940"/>
            <a:ext cx="1151228" cy="1151228"/>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51470C1-F36D-470A-A814-954258A6751C}"/>
              </a:ext>
            </a:extLst>
          </p:cNvPr>
          <p:cNvPicPr>
            <a:picLocks noChangeAspect="1"/>
          </p:cNvPicPr>
          <p:nvPr/>
        </p:nvPicPr>
        <p:blipFill>
          <a:blip r:embed="rId7"/>
          <a:stretch>
            <a:fillRect/>
          </a:stretch>
        </p:blipFill>
        <p:spPr>
          <a:xfrm>
            <a:off x="11204274" y="19017212"/>
            <a:ext cx="1151227" cy="1151227"/>
          </a:xfrm>
          <a:prstGeom prst="rect">
            <a:avLst/>
          </a:prstGeom>
          <a:effectLst>
            <a:softEdge rad="127000"/>
          </a:effectLst>
        </p:spPr>
      </p:pic>
      <p:pic>
        <p:nvPicPr>
          <p:cNvPr id="1030" name="Picture 6">
            <a:extLst>
              <a:ext uri="{FF2B5EF4-FFF2-40B4-BE49-F238E27FC236}">
                <a16:creationId xmlns:a16="http://schemas.microsoft.com/office/drawing/2014/main" id="{EE57B37B-681B-4B81-A0A4-2881A546E74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256250" y="19056180"/>
            <a:ext cx="1151228" cy="1151228"/>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B168DC5-268A-4DD8-9E58-10D23D3E5793}"/>
              </a:ext>
            </a:extLst>
          </p:cNvPr>
          <p:cNvSpPr txBox="1"/>
          <p:nvPr/>
        </p:nvSpPr>
        <p:spPr>
          <a:xfrm>
            <a:off x="10265114" y="20106490"/>
            <a:ext cx="1309225" cy="830997"/>
          </a:xfrm>
          <a:prstGeom prst="rect">
            <a:avLst/>
          </a:prstGeom>
          <a:noFill/>
        </p:spPr>
        <p:txBody>
          <a:bodyPr wrap="square" rtlCol="0">
            <a:spAutoFit/>
          </a:bodyPr>
          <a:lstStyle/>
          <a:p>
            <a:r>
              <a:rPr lang="en-US" sz="1600" b="1" i="1" dirty="0"/>
              <a:t>Burak </a:t>
            </a:r>
            <a:r>
              <a:rPr lang="en-US" sz="1600" b="1" i="1" dirty="0" err="1"/>
              <a:t>Emrullah</a:t>
            </a:r>
            <a:r>
              <a:rPr lang="en-US" sz="1600" b="1" i="1" dirty="0"/>
              <a:t> </a:t>
            </a:r>
          </a:p>
          <a:p>
            <a:r>
              <a:rPr lang="en-US" sz="1600" b="1" i="1" dirty="0"/>
              <a:t>GÜNEŞ</a:t>
            </a:r>
            <a:endParaRPr lang="en-150" sz="1600" b="1" i="1" dirty="0"/>
          </a:p>
        </p:txBody>
      </p:sp>
      <p:sp>
        <p:nvSpPr>
          <p:cNvPr id="31" name="TextBox 30">
            <a:extLst>
              <a:ext uri="{FF2B5EF4-FFF2-40B4-BE49-F238E27FC236}">
                <a16:creationId xmlns:a16="http://schemas.microsoft.com/office/drawing/2014/main" id="{87846CAA-FDF0-4D77-ACE0-6AC467AD33D8}"/>
              </a:ext>
            </a:extLst>
          </p:cNvPr>
          <p:cNvSpPr txBox="1"/>
          <p:nvPr/>
        </p:nvSpPr>
        <p:spPr>
          <a:xfrm>
            <a:off x="11281388" y="20144656"/>
            <a:ext cx="1309225" cy="584775"/>
          </a:xfrm>
          <a:prstGeom prst="rect">
            <a:avLst/>
          </a:prstGeom>
          <a:noFill/>
        </p:spPr>
        <p:txBody>
          <a:bodyPr wrap="square" rtlCol="0">
            <a:spAutoFit/>
          </a:bodyPr>
          <a:lstStyle/>
          <a:p>
            <a:r>
              <a:rPr lang="en-US" sz="1600" b="1" i="1" dirty="0" err="1"/>
              <a:t>Oğuz</a:t>
            </a:r>
            <a:endParaRPr lang="en-US" sz="1600" b="1" i="1" dirty="0"/>
          </a:p>
          <a:p>
            <a:r>
              <a:rPr lang="en-US" sz="1600" b="1" i="1" dirty="0"/>
              <a:t>GÜL</a:t>
            </a:r>
            <a:endParaRPr lang="en-150" sz="1600" b="1" i="1" dirty="0"/>
          </a:p>
        </p:txBody>
      </p:sp>
      <p:sp>
        <p:nvSpPr>
          <p:cNvPr id="32" name="TextBox 31">
            <a:extLst>
              <a:ext uri="{FF2B5EF4-FFF2-40B4-BE49-F238E27FC236}">
                <a16:creationId xmlns:a16="http://schemas.microsoft.com/office/drawing/2014/main" id="{CD18F9AD-7C67-4DC7-B58C-005801954D23}"/>
              </a:ext>
            </a:extLst>
          </p:cNvPr>
          <p:cNvSpPr txBox="1"/>
          <p:nvPr/>
        </p:nvSpPr>
        <p:spPr>
          <a:xfrm>
            <a:off x="12291507" y="20201313"/>
            <a:ext cx="1309225" cy="584775"/>
          </a:xfrm>
          <a:prstGeom prst="rect">
            <a:avLst/>
          </a:prstGeom>
          <a:noFill/>
        </p:spPr>
        <p:txBody>
          <a:bodyPr wrap="square" rtlCol="0">
            <a:spAutoFit/>
          </a:bodyPr>
          <a:lstStyle/>
          <a:p>
            <a:r>
              <a:rPr lang="en-US" sz="1600" b="1" i="1" dirty="0"/>
              <a:t>Furkan </a:t>
            </a:r>
          </a:p>
          <a:p>
            <a:r>
              <a:rPr lang="en-US" sz="1600" b="1" i="1" dirty="0"/>
              <a:t>TÜRKMEN</a:t>
            </a:r>
            <a:endParaRPr lang="en-150" sz="1600" b="1" i="1" dirty="0"/>
          </a:p>
        </p:txBody>
      </p:sp>
      <p:pic>
        <p:nvPicPr>
          <p:cNvPr id="1034" name="Picture 10">
            <a:extLst>
              <a:ext uri="{FF2B5EF4-FFF2-40B4-BE49-F238E27FC236}">
                <a16:creationId xmlns:a16="http://schemas.microsoft.com/office/drawing/2014/main" id="{6AD6CED8-F7DB-46DB-BB23-234E31F1AF2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345981" y="17897064"/>
            <a:ext cx="869957" cy="1047170"/>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6872E99A-F6FE-47BD-B0F9-47098A2E0C77}"/>
              </a:ext>
            </a:extLst>
          </p:cNvPr>
          <p:cNvSpPr txBox="1"/>
          <p:nvPr/>
        </p:nvSpPr>
        <p:spPr>
          <a:xfrm>
            <a:off x="11281388" y="18099603"/>
            <a:ext cx="3496742" cy="584775"/>
          </a:xfrm>
          <a:prstGeom prst="rect">
            <a:avLst/>
          </a:prstGeom>
          <a:noFill/>
        </p:spPr>
        <p:txBody>
          <a:bodyPr wrap="square" rtlCol="0">
            <a:spAutoFit/>
          </a:bodyPr>
          <a:lstStyle/>
          <a:p>
            <a:r>
              <a:rPr lang="en-US" sz="1600" b="1" dirty="0">
                <a:solidFill>
                  <a:srgbClr val="C5000B"/>
                </a:solidFill>
              </a:rPr>
              <a:t>Advisor </a:t>
            </a:r>
            <a:r>
              <a:rPr lang="fi-FI" sz="1600" b="1" dirty="0"/>
              <a:t>Dr. Öğr. Üyesi Murat SARAN</a:t>
            </a:r>
            <a:endParaRPr lang="en-150" sz="1600" b="1" i="1" dirty="0"/>
          </a:p>
        </p:txBody>
      </p:sp>
      <p:pic>
        <p:nvPicPr>
          <p:cNvPr id="9" name="Picture 8">
            <a:extLst>
              <a:ext uri="{FF2B5EF4-FFF2-40B4-BE49-F238E27FC236}">
                <a16:creationId xmlns:a16="http://schemas.microsoft.com/office/drawing/2014/main" id="{CF6EA5A2-8214-4581-97A7-E782BABEC4A6}"/>
              </a:ext>
            </a:extLst>
          </p:cNvPr>
          <p:cNvPicPr>
            <a:picLocks noChangeAspect="1"/>
          </p:cNvPicPr>
          <p:nvPr/>
        </p:nvPicPr>
        <p:blipFill>
          <a:blip r:embed="rId10"/>
          <a:stretch>
            <a:fillRect/>
          </a:stretch>
        </p:blipFill>
        <p:spPr>
          <a:xfrm>
            <a:off x="13549032" y="19146140"/>
            <a:ext cx="1151228" cy="1044431"/>
          </a:xfrm>
          <a:prstGeom prst="rect">
            <a:avLst/>
          </a:prstGeom>
          <a:effectLst>
            <a:softEdge rad="127000"/>
          </a:effectLst>
        </p:spPr>
      </p:pic>
      <p:sp>
        <p:nvSpPr>
          <p:cNvPr id="36" name="TextBox 35">
            <a:extLst>
              <a:ext uri="{FF2B5EF4-FFF2-40B4-BE49-F238E27FC236}">
                <a16:creationId xmlns:a16="http://schemas.microsoft.com/office/drawing/2014/main" id="{330D35D1-3E14-41A8-8F08-FBCA584562FB}"/>
              </a:ext>
            </a:extLst>
          </p:cNvPr>
          <p:cNvSpPr txBox="1"/>
          <p:nvPr/>
        </p:nvSpPr>
        <p:spPr>
          <a:xfrm>
            <a:off x="13447239" y="20247228"/>
            <a:ext cx="1451359" cy="523220"/>
          </a:xfrm>
          <a:prstGeom prst="rect">
            <a:avLst/>
          </a:prstGeom>
          <a:noFill/>
        </p:spPr>
        <p:txBody>
          <a:bodyPr wrap="square" rtlCol="0">
            <a:spAutoFit/>
          </a:bodyPr>
          <a:lstStyle/>
          <a:p>
            <a:r>
              <a:rPr lang="en-US" sz="1400" b="1" i="1" dirty="0"/>
              <a:t>Murat ŞANLISAVAŞ</a:t>
            </a:r>
            <a:endParaRPr lang="en-150" sz="1400" b="1" i="1" dirty="0"/>
          </a:p>
        </p:txBody>
      </p:sp>
      <p:pic>
        <p:nvPicPr>
          <p:cNvPr id="13" name="Picture 12">
            <a:extLst>
              <a:ext uri="{FF2B5EF4-FFF2-40B4-BE49-F238E27FC236}">
                <a16:creationId xmlns:a16="http://schemas.microsoft.com/office/drawing/2014/main" id="{6609A080-7A4E-4B87-8631-5E685801E780}"/>
              </a:ext>
            </a:extLst>
          </p:cNvPr>
          <p:cNvPicPr>
            <a:picLocks noChangeAspect="1"/>
          </p:cNvPicPr>
          <p:nvPr/>
        </p:nvPicPr>
        <p:blipFill>
          <a:blip r:embed="rId11"/>
          <a:stretch>
            <a:fillRect/>
          </a:stretch>
        </p:blipFill>
        <p:spPr>
          <a:xfrm>
            <a:off x="5311336" y="9036358"/>
            <a:ext cx="4514158" cy="3713873"/>
          </a:xfrm>
          <a:prstGeom prst="rect">
            <a:avLst/>
          </a:prstGeom>
        </p:spPr>
      </p:pic>
      <p:pic>
        <p:nvPicPr>
          <p:cNvPr id="15" name="Picture 14">
            <a:extLst>
              <a:ext uri="{FF2B5EF4-FFF2-40B4-BE49-F238E27FC236}">
                <a16:creationId xmlns:a16="http://schemas.microsoft.com/office/drawing/2014/main" id="{5212A984-3DC7-4669-86DF-57D394544464}"/>
              </a:ext>
            </a:extLst>
          </p:cNvPr>
          <p:cNvPicPr>
            <a:picLocks noChangeAspect="1"/>
          </p:cNvPicPr>
          <p:nvPr/>
        </p:nvPicPr>
        <p:blipFill>
          <a:blip r:embed="rId12"/>
          <a:stretch>
            <a:fillRect/>
          </a:stretch>
        </p:blipFill>
        <p:spPr>
          <a:xfrm>
            <a:off x="10345981" y="4261016"/>
            <a:ext cx="4354279" cy="6577290"/>
          </a:xfrm>
          <a:prstGeom prst="rect">
            <a:avLst/>
          </a:prstGeom>
        </p:spPr>
      </p:pic>
      <p:pic>
        <p:nvPicPr>
          <p:cNvPr id="4" name="Picture 3">
            <a:extLst>
              <a:ext uri="{FF2B5EF4-FFF2-40B4-BE49-F238E27FC236}">
                <a16:creationId xmlns:a16="http://schemas.microsoft.com/office/drawing/2014/main" id="{89006C16-1ED6-486C-AD8F-344A34F410A3}"/>
              </a:ext>
            </a:extLst>
          </p:cNvPr>
          <p:cNvPicPr>
            <a:picLocks noChangeAspect="1"/>
          </p:cNvPicPr>
          <p:nvPr/>
        </p:nvPicPr>
        <p:blipFill>
          <a:blip r:embed="rId13"/>
          <a:stretch>
            <a:fillRect/>
          </a:stretch>
        </p:blipFill>
        <p:spPr>
          <a:xfrm>
            <a:off x="5316232" y="17671936"/>
            <a:ext cx="4579494" cy="2728133"/>
          </a:xfrm>
          <a:prstGeom prst="rect">
            <a:avLst/>
          </a:prstGeom>
        </p:spPr>
      </p:pic>
      <p:sp>
        <p:nvSpPr>
          <p:cNvPr id="44" name="TextShape 53">
            <a:extLst>
              <a:ext uri="{FF2B5EF4-FFF2-40B4-BE49-F238E27FC236}">
                <a16:creationId xmlns:a16="http://schemas.microsoft.com/office/drawing/2014/main" id="{9C5D6839-AC26-4B17-99A7-358589038627}"/>
              </a:ext>
            </a:extLst>
          </p:cNvPr>
          <p:cNvSpPr txBox="1"/>
          <p:nvPr/>
        </p:nvSpPr>
        <p:spPr>
          <a:xfrm>
            <a:off x="5466234" y="20515613"/>
            <a:ext cx="4374838" cy="452340"/>
          </a:xfrm>
          <a:prstGeom prst="rect">
            <a:avLst/>
          </a:prstGeom>
        </p:spPr>
        <p:txBody>
          <a:bodyPr wrap="none" lIns="90000" tIns="45000" rIns="90000" bIns="45000"/>
          <a:lstStyle/>
          <a:p>
            <a:r>
              <a:rPr lang="en-US" sz="2000" b="1" dirty="0">
                <a:solidFill>
                  <a:srgbClr val="C5000B"/>
                </a:solidFill>
              </a:rPr>
              <a:t>Figure 4 – Finished Web User Side</a:t>
            </a:r>
            <a:endParaRPr dirty="0"/>
          </a:p>
        </p:txBody>
      </p:sp>
      <p:pic>
        <p:nvPicPr>
          <p:cNvPr id="8" name="Picture 2">
            <a:extLst>
              <a:ext uri="{FF2B5EF4-FFF2-40B4-BE49-F238E27FC236}">
                <a16:creationId xmlns:a16="http://schemas.microsoft.com/office/drawing/2014/main" id="{34A5B374-5783-465E-9457-A03EDB7E0BC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311336" y="4108245"/>
            <a:ext cx="4514158" cy="398100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TotalTime>
  <Words>711</Words>
  <Application>Microsoft Office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StarSymbol</vt:lpstr>
      <vt:lpstr>Times New Roman</vt:lpstr>
      <vt:lpstr>Ubuntu</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Burak Güneş</cp:lastModifiedBy>
  <cp:revision>29</cp:revision>
  <dcterms:modified xsi:type="dcterms:W3CDTF">2021-06-19T20:57:13Z</dcterms:modified>
</cp:coreProperties>
</file>